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6" r:id="rId3"/>
    <p:sldId id="267" r:id="rId4"/>
    <p:sldId id="272" r:id="rId5"/>
    <p:sldId id="260" r:id="rId6"/>
    <p:sldId id="259" r:id="rId7"/>
    <p:sldId id="278" r:id="rId8"/>
    <p:sldId id="279" r:id="rId9"/>
    <p:sldId id="280" r:id="rId10"/>
    <p:sldId id="275" r:id="rId11"/>
    <p:sldId id="281" r:id="rId12"/>
    <p:sldId id="282" r:id="rId13"/>
    <p:sldId id="270" r:id="rId14"/>
    <p:sldId id="274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3447"/>
  </p:normalViewPr>
  <p:slideViewPr>
    <p:cSldViewPr>
      <p:cViewPr varScale="1">
        <p:scale>
          <a:sx n="163" d="100"/>
          <a:sy n="163" d="100"/>
        </p:scale>
        <p:origin x="24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D1142-B03E-4BD3-A37B-39992E818CC9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A1EE-A49A-42F9-9487-8EB6782835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1EE-A49A-42F9-9487-8EB6782835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1EE-A49A-42F9-9487-8EB6782835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00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117480-87F4-4600-904C-941F972092BB}" type="datetimeFigureOut">
              <a:rPr lang="en-US" smtClean="0"/>
              <a:pPr/>
              <a:t>5/7/18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824B1B-CDBC-4F0A-8F07-DF487E9D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752600"/>
          </a:xfrm>
        </p:spPr>
        <p:txBody>
          <a:bodyPr/>
          <a:lstStyle/>
          <a:p>
            <a:r>
              <a:rPr lang="en-US" dirty="0"/>
              <a:t>Molecular encapsulation</a:t>
            </a:r>
          </a:p>
        </p:txBody>
      </p:sp>
      <p:pic>
        <p:nvPicPr>
          <p:cNvPr id="60418" name="Picture 2" descr="ÎÏÎ¿ÏÎ­Î»ÎµÏÎ¼Î± ÎµÎ¹ÎºÏÎ½Î±Ï Î³Î¹Î± host guest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3784374" cy="35052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5720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err="1"/>
              <a:t>Τριποδιανός</a:t>
            </a:r>
            <a:r>
              <a:rPr lang="el-GR" dirty="0"/>
              <a:t> Ελευθέριος </a:t>
            </a:r>
          </a:p>
          <a:p>
            <a:pPr algn="ctr"/>
            <a:r>
              <a:rPr lang="el-GR" dirty="0" err="1"/>
              <a:t>Υπερμοριακή</a:t>
            </a:r>
            <a:r>
              <a:rPr lang="el-GR" dirty="0"/>
              <a:t> Χημεία</a:t>
            </a:r>
          </a:p>
        </p:txBody>
      </p:sp>
      <p:pic>
        <p:nvPicPr>
          <p:cNvPr id="6" name="Picture 3" descr="semin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4914"/>
            <a:ext cx="1680086" cy="1680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3000" dirty="0" err="1"/>
              <a:t>Cyclodextrines</a:t>
            </a:r>
            <a:r>
              <a:rPr lang="en-US" sz="3000" dirty="0"/>
              <a:t> controlled drug delivery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976813" cy="39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953000" y="1371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/>
              <a:t>Cyclodextrines</a:t>
            </a:r>
            <a:r>
              <a:rPr lang="en-US" i="1" dirty="0"/>
              <a:t> exhibit: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good water-solubility</a:t>
            </a:r>
          </a:p>
          <a:p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well-defined molecular structures</a:t>
            </a:r>
          </a:p>
          <a:p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high biocompatibility</a:t>
            </a:r>
          </a:p>
          <a:p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low-price commercial availability</a:t>
            </a:r>
          </a:p>
          <a:p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/>
              <a:t>accessible chemical modification.</a:t>
            </a:r>
          </a:p>
          <a:p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28600" y="5562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Doxorubicin hydrochloride (DOX) was chosen as the model drug molecule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029200" y="4648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pH-responsive </a:t>
            </a:r>
            <a:r>
              <a:rPr lang="en-US" sz="1600" dirty="0" err="1"/>
              <a:t>nanoparticle</a:t>
            </a:r>
            <a:r>
              <a:rPr lang="en-US" sz="1600" dirty="0"/>
              <a:t> through the </a:t>
            </a:r>
            <a:r>
              <a:rPr lang="en-US" sz="1600" dirty="0" err="1"/>
              <a:t>noncovalent</a:t>
            </a:r>
            <a:r>
              <a:rPr lang="en-US" sz="1600" dirty="0"/>
              <a:t> </a:t>
            </a:r>
            <a:r>
              <a:rPr lang="en-US" sz="1600" dirty="0" err="1"/>
              <a:t>complexation</a:t>
            </a:r>
            <a:r>
              <a:rPr lang="en-US" sz="1600" dirty="0"/>
              <a:t> between </a:t>
            </a:r>
            <a:br>
              <a:rPr lang="en-US" sz="1600" dirty="0"/>
            </a:br>
            <a:r>
              <a:rPr lang="en-US" sz="1600" dirty="0"/>
              <a:t>per-6-thiolated </a:t>
            </a:r>
            <a:r>
              <a:rPr lang="el-GR" sz="1600" dirty="0"/>
              <a:t>β-</a:t>
            </a:r>
            <a:r>
              <a:rPr lang="en-US" sz="1600" dirty="0" err="1"/>
              <a:t>cyclodextrin</a:t>
            </a:r>
            <a:r>
              <a:rPr lang="en-US" sz="1600" dirty="0"/>
              <a:t> sodium salt (SACD) and </a:t>
            </a:r>
            <a:r>
              <a:rPr lang="en-US" sz="1600" dirty="0" err="1"/>
              <a:t>amphiphilic</a:t>
            </a:r>
            <a:r>
              <a:rPr lang="en-US" sz="1600" dirty="0"/>
              <a:t> </a:t>
            </a:r>
            <a:r>
              <a:rPr lang="en-US" sz="1600" dirty="0" err="1"/>
              <a:t>ferrocene</a:t>
            </a:r>
            <a:r>
              <a:rPr lang="en-US" sz="1600" dirty="0"/>
              <a:t> derivative (FC12</a:t>
            </a:r>
            <a:r>
              <a:rPr lang="en-US" sz="1600" baseline="30000" dirty="0"/>
              <a:t>+</a:t>
            </a:r>
            <a:r>
              <a:rPr lang="en-US" sz="1600" dirty="0"/>
              <a:t>Br</a:t>
            </a:r>
            <a:r>
              <a:rPr lang="en-US" sz="1600" baseline="30000" dirty="0"/>
              <a:t>–</a:t>
            </a:r>
            <a:r>
              <a:rPr lang="en-US" sz="1600" dirty="0"/>
              <a:t>) in water.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responsive assembly.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2390"/>
            <a:ext cx="3505200" cy="53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28600" y="236220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The drug-loaded assembly was highly stable at room temperature in aqueous medium under neutral condition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en-US" sz="1600" dirty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The release rate was significantly enhanced when the solution was adjusted to pH 4.0 and 6.5, mainly due to the </a:t>
            </a:r>
            <a:r>
              <a:rPr lang="en-US" sz="1600" dirty="0" err="1"/>
              <a:t>protonation</a:t>
            </a:r>
            <a:r>
              <a:rPr lang="en-US" sz="1600" dirty="0"/>
              <a:t> of</a:t>
            </a:r>
          </a:p>
          <a:p>
            <a:r>
              <a:rPr lang="en-US" sz="1600" dirty="0"/>
              <a:t>carboxylic sites in the host compound.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en-US" sz="1600" dirty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These rapid drug release behaviors</a:t>
            </a:r>
          </a:p>
          <a:p>
            <a:r>
              <a:rPr lang="en-US" sz="1600" dirty="0"/>
              <a:t>showed a good response toward the change of pH values, thus making </a:t>
            </a:r>
            <a:r>
              <a:rPr lang="en-US" sz="1600" b="1" dirty="0"/>
              <a:t>DOX-loaded </a:t>
            </a:r>
            <a:r>
              <a:rPr lang="en-US" sz="1600" b="1" dirty="0" err="1"/>
              <a:t>nanoparticles</a:t>
            </a:r>
            <a:r>
              <a:rPr lang="en-US" sz="1600" b="1" dirty="0"/>
              <a:t> a promising candidate</a:t>
            </a:r>
          </a:p>
          <a:p>
            <a:r>
              <a:rPr lang="en-US" sz="1600" dirty="0"/>
              <a:t>for efficient drug delivery.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Adsorption of liquids to solid state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01752" y="1527048"/>
            <a:ext cx="5794248" cy="251155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Most powdered forms of liquids rely on </a:t>
            </a:r>
            <a:r>
              <a:rPr lang="en-US" sz="1800" dirty="0" err="1"/>
              <a:t>cyclodextrines</a:t>
            </a:r>
            <a:r>
              <a:rPr lang="en-US" sz="1800" dirty="0"/>
              <a:t> to carry "guest" molecules in their inner cavities. </a:t>
            </a:r>
            <a:br>
              <a:rPr lang="en-US" sz="1800" dirty="0"/>
            </a:b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Encapsuled</a:t>
            </a:r>
            <a:r>
              <a:rPr lang="en-US" sz="1800" dirty="0"/>
              <a:t> in small capsules the fluid can be handled as a powder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cyclodextrines</a:t>
            </a:r>
            <a:r>
              <a:rPr lang="en-US" sz="1800" dirty="0"/>
              <a:t> can absorb tops 60 percent of their own weight in alcohol, depending on size, shape, number of sugars and how dry it was to start.</a:t>
            </a:r>
            <a:endParaRPr lang="el-GR" sz="18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750369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Supermolecular</a:t>
            </a:r>
            <a:r>
              <a:rPr lang="en-US" sz="2400" dirty="0"/>
              <a:t> </a:t>
            </a:r>
            <a:r>
              <a:rPr lang="en-US" sz="2400" dirty="0" err="1"/>
              <a:t>architechtures</a:t>
            </a:r>
            <a:r>
              <a:rPr lang="en-US" sz="2400" dirty="0"/>
              <a:t> that are usually driven by intermolecular interactions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Good for isolating unstable compounds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Loading in capsules and release of molecules through responsive stimuli, </a:t>
            </a:r>
            <a:r>
              <a:rPr lang="en-US" sz="2400" dirty="0" err="1"/>
              <a:t>i.g</a:t>
            </a:r>
            <a:r>
              <a:rPr lang="en-US" sz="2400" dirty="0"/>
              <a:t>., drugs</a:t>
            </a:r>
          </a:p>
          <a:p>
            <a:pPr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release and mechanism of the </a:t>
            </a:r>
            <a:r>
              <a:rPr lang="en-US" sz="2400"/>
              <a:t>encapsulation guest </a:t>
            </a:r>
            <a:r>
              <a:rPr lang="en-US" sz="2400" dirty="0"/>
              <a:t>must be studied further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64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/>
              <a:t>Fiedler, D., Bergman, R. G., &amp; Raymond, K. N. (2006). </a:t>
            </a:r>
            <a:r>
              <a:rPr lang="en-US" sz="1800" i="1" dirty="0"/>
              <a:t>Stabilization of Reactive </a:t>
            </a:r>
            <a:r>
              <a:rPr lang="en-US" sz="1800" i="1" dirty="0" err="1"/>
              <a:t>Organometallic</a:t>
            </a:r>
            <a:r>
              <a:rPr lang="en-US" sz="1800" i="1" dirty="0"/>
              <a:t> Intermediates Inside a Self-Assembled </a:t>
            </a:r>
            <a:r>
              <a:rPr lang="en-US" sz="1800" i="1" dirty="0" err="1"/>
              <a:t>Nanoscale</a:t>
            </a:r>
            <a:r>
              <a:rPr lang="en-US" sz="1800" i="1" dirty="0"/>
              <a:t> Host,</a:t>
            </a:r>
            <a:r>
              <a:rPr lang="en-US" sz="1800" dirty="0"/>
              <a:t> 745–748.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Hof, F., Craig, S. L., Nuckolls, C., &amp; </a:t>
            </a:r>
            <a:r>
              <a:rPr lang="en-US" sz="1800" dirty="0" err="1"/>
              <a:t>Rebek</a:t>
            </a:r>
            <a:r>
              <a:rPr lang="en-US" sz="1800" dirty="0"/>
              <a:t>, J. </a:t>
            </a:r>
            <a:r>
              <a:rPr lang="en-US" sz="1800" i="1" dirty="0"/>
              <a:t>Molecular Encapsulation,</a:t>
            </a:r>
            <a:r>
              <a:rPr lang="de-DE" sz="1800" dirty="0"/>
              <a:t> </a:t>
            </a:r>
            <a:r>
              <a:rPr lang="de-DE" sz="1800" dirty="0" err="1"/>
              <a:t>Angew</a:t>
            </a:r>
            <a:r>
              <a:rPr lang="de-DE" sz="1800" dirty="0"/>
              <a:t>. Chem. Int. Ed. 2002, 41, 1488 -1508</a:t>
            </a: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1800" dirty="0"/>
              <a:t>Palmer, L. C., &amp; </a:t>
            </a:r>
            <a:r>
              <a:rPr lang="en-US" sz="1800" dirty="0" err="1"/>
              <a:t>Rebek</a:t>
            </a:r>
            <a:r>
              <a:rPr lang="en-US" sz="1800" dirty="0"/>
              <a:t>, J. (2004). </a:t>
            </a:r>
            <a:r>
              <a:rPr lang="en-US" sz="1800" i="1" dirty="0"/>
              <a:t>The ins and outs of molecular encapsulation</a:t>
            </a:r>
            <a:r>
              <a:rPr lang="en-US" sz="1800" dirty="0"/>
              <a:t>, 3051–3059.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Cheng </a:t>
            </a:r>
            <a:r>
              <a:rPr lang="en-US" sz="1800" dirty="0" err="1"/>
              <a:t>J.,Zhang</a:t>
            </a:r>
            <a:r>
              <a:rPr lang="en-US" sz="1800" dirty="0"/>
              <a:t> Y., Liu Y. (2018) </a:t>
            </a:r>
            <a:r>
              <a:rPr lang="en-US" sz="1800" i="1" dirty="0" err="1"/>
              <a:t>Supramolecular</a:t>
            </a:r>
            <a:r>
              <a:rPr lang="en-US" sz="1800" i="1" dirty="0"/>
              <a:t> Assembly of </a:t>
            </a:r>
            <a:r>
              <a:rPr lang="en-US" sz="1800" i="1" dirty="0" err="1"/>
              <a:t>Thiolated</a:t>
            </a:r>
            <a:r>
              <a:rPr lang="en-US" sz="1800" i="1" dirty="0"/>
              <a:t> </a:t>
            </a:r>
            <a:r>
              <a:rPr lang="en-US" sz="1800" i="1" dirty="0" err="1"/>
              <a:t>Cyclodextrin</a:t>
            </a:r>
            <a:r>
              <a:rPr lang="en-US" sz="1800" i="1" dirty="0"/>
              <a:t> and </a:t>
            </a:r>
            <a:r>
              <a:rPr lang="en-US" sz="1800" i="1" dirty="0" err="1"/>
              <a:t>Ferrocene</a:t>
            </a:r>
            <a:r>
              <a:rPr lang="en-US" sz="1800" i="1" dirty="0"/>
              <a:t> Derivative for Controlled Drug Delivery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/>
              <a:t>Rebek</a:t>
            </a:r>
            <a:r>
              <a:rPr lang="en-US" sz="1800" dirty="0"/>
              <a:t> J., Acc. Chem. Res. 1999, 32, 278-286</a:t>
            </a:r>
            <a:endParaRPr lang="en-US" sz="1800" i="1" dirty="0"/>
          </a:p>
          <a:p>
            <a:pPr>
              <a:buFont typeface="Wingdings" pitchFamily="2" charset="2"/>
              <a:buChar char="q"/>
            </a:pPr>
            <a:r>
              <a:rPr lang="pl-PL" sz="1800" dirty="0"/>
              <a:t>Szymanski</a:t>
            </a:r>
            <a:r>
              <a:rPr lang="en-US" sz="1800" dirty="0"/>
              <a:t> M.</a:t>
            </a:r>
            <a:r>
              <a:rPr lang="pl-PL" sz="1800" dirty="0"/>
              <a:t>, Jedrzejewska</a:t>
            </a:r>
            <a:r>
              <a:rPr lang="en-US" sz="1800" dirty="0"/>
              <a:t> H.</a:t>
            </a:r>
            <a:r>
              <a:rPr lang="pl-PL" sz="1800" dirty="0"/>
              <a:t>, Wierzbicki</a:t>
            </a:r>
            <a:r>
              <a:rPr lang="en-US" sz="1800" dirty="0"/>
              <a:t> M.,</a:t>
            </a:r>
            <a:r>
              <a:rPr lang="pl-PL" sz="1800" dirty="0"/>
              <a:t> </a:t>
            </a:r>
            <a:r>
              <a:rPr lang="en-US" sz="1800" i="1" dirty="0"/>
              <a:t>Phys. Chem. Chem. Phys.</a:t>
            </a:r>
            <a:r>
              <a:rPr lang="en-US" sz="1800" dirty="0"/>
              <a:t>, 2017,19, 15676-15680 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Cram, D. J.; Tanner, M. E.; Thomas, R., Angewandte,1991, 30,, 1024 - 1027 </a:t>
            </a:r>
          </a:p>
          <a:p>
            <a:endParaRPr lang="en-US" sz="2000" dirty="0"/>
          </a:p>
          <a:p>
            <a:endParaRPr lang="en-US" sz="2000" i="1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ÎÏÎ¿ÏÎ­Î»ÎµÏÎ¼Î± ÎµÎ¹ÎºÏÎ½Î±Ï Î³Î¹Î± alcohol cyclodextrin pow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971800"/>
            <a:ext cx="6001066" cy="337000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143000" y="8630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arlow Solid Italic" pitchFamily="82" charset="0"/>
              </a:rPr>
              <a:t>Thank you for your attention!!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i="1" dirty="0"/>
              <a:t>Molecular encapsulation describes the confinement of a guest molecule inside the cavity of a </a:t>
            </a:r>
            <a:r>
              <a:rPr lang="en-US" sz="1800" i="1" dirty="0" err="1"/>
              <a:t>supramolecular</a:t>
            </a:r>
            <a:r>
              <a:rPr lang="en-US" sz="1800" i="1" dirty="0"/>
              <a:t> host molecule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Molecular recognition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Solvent’s role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r>
              <a:rPr lang="en-US" sz="1600" dirty="0"/>
              <a:t>If the capsule components are covalently bound however, the time the guest remains inside varies..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572000" y="2209800"/>
            <a:ext cx="43434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en-US" sz="1600" dirty="0"/>
              <a:t>Capsule components mainly bear complementary functional groups, which are involved in molecular recognition. </a:t>
            </a:r>
          </a:p>
          <a:p>
            <a:pPr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endParaRPr lang="en-US" sz="1600" dirty="0"/>
          </a:p>
          <a:p>
            <a:pPr>
              <a:buFont typeface="Wingdings" pitchFamily="2" charset="2"/>
              <a:buChar char="v"/>
            </a:pPr>
            <a:endParaRPr lang="en-US" sz="1600" dirty="0"/>
          </a:p>
          <a:p>
            <a:pPr>
              <a:buClr>
                <a:schemeClr val="accent1"/>
              </a:buClr>
              <a:buSzPct val="85000"/>
              <a:buFont typeface="Wingdings" pitchFamily="2" charset="2"/>
              <a:buChar char="v"/>
            </a:pPr>
            <a:r>
              <a:rPr lang="en-US" sz="1600" dirty="0"/>
              <a:t>Two types of ‘‘weak bonds’’-non covalent, reversible interactions between complementary functional groups: hydrogen bonds and metal to </a:t>
            </a:r>
            <a:r>
              <a:rPr lang="en-US" sz="1600" dirty="0" err="1"/>
              <a:t>ligand</a:t>
            </a:r>
            <a:r>
              <a:rPr lang="en-US" sz="1600" dirty="0"/>
              <a:t> interactions.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molecular encapsulation?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host molecule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/>
              <a:t>There is a big variety in shapes for a host molecule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8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572000" y="6096000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Softball structure</a:t>
            </a:r>
          </a:p>
        </p:txBody>
      </p:sp>
      <p:pic>
        <p:nvPicPr>
          <p:cNvPr id="8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962400" cy="3987418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304800" y="5943600"/>
            <a:ext cx="403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Glycoluril</a:t>
            </a:r>
            <a:r>
              <a:rPr lang="en-US" sz="1400" dirty="0"/>
              <a:t> units provide curvature and a  </a:t>
            </a:r>
            <a:br>
              <a:rPr lang="en-US" sz="1400" dirty="0"/>
            </a:br>
            <a:r>
              <a:rPr lang="en-US" sz="1400" dirty="0"/>
              <a:t>self-complementary hydrogen-bonding motif.</a:t>
            </a:r>
            <a:br>
              <a:rPr lang="en-US" sz="1400" dirty="0"/>
            </a:br>
            <a:r>
              <a:rPr lang="en-US" sz="1400" dirty="0"/>
              <a:t>The tennis structure</a:t>
            </a:r>
          </a:p>
        </p:txBody>
      </p:sp>
      <p:pic>
        <p:nvPicPr>
          <p:cNvPr id="15361" name="Picture 1" descr="C:\Users\User\Desktop\s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624"/>
            <a:ext cx="4648200" cy="3456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25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host molecule</a:t>
            </a:r>
            <a:endParaRPr lang="el-GR" dirty="0"/>
          </a:p>
        </p:txBody>
      </p:sp>
      <p:pic>
        <p:nvPicPr>
          <p:cNvPr id="12290" name="Picture 2" descr="C:\Users\User\Desktop\wef 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246" y="1752600"/>
            <a:ext cx="5232754" cy="4081478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2590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 The opening of the first flap requires </a:t>
            </a:r>
            <a:br>
              <a:rPr lang="en-US" sz="1600" dirty="0"/>
            </a:br>
            <a:r>
              <a:rPr lang="en-US" sz="1600" dirty="0"/>
              <a:t>breaking six hydrogen bonds at a cost </a:t>
            </a:r>
            <a:br>
              <a:rPr lang="en-US" sz="1600" dirty="0"/>
            </a:br>
            <a:r>
              <a:rPr lang="en-US" sz="1600" dirty="0"/>
              <a:t>of about 22 kcal mol</a:t>
            </a:r>
            <a:r>
              <a:rPr lang="en-US" sz="1600" baseline="30000" dirty="0"/>
              <a:t>−1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4114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The side door mechanism appears </a:t>
            </a:r>
            <a:br>
              <a:rPr lang="en-US" sz="1600" dirty="0"/>
            </a:br>
            <a:r>
              <a:rPr lang="en-US" sz="1600" dirty="0"/>
              <a:t>more likely since it requires breaking </a:t>
            </a:r>
            <a:br>
              <a:rPr lang="en-US" sz="1600" dirty="0"/>
            </a:br>
            <a:r>
              <a:rPr lang="en-US" sz="1600" dirty="0"/>
              <a:t>fewer hydrogen bonds than the latter</a:t>
            </a:r>
          </a:p>
          <a:p>
            <a:r>
              <a:rPr lang="en-US" sz="1600" dirty="0"/>
              <a:t>mechanism.</a:t>
            </a:r>
          </a:p>
        </p:txBody>
      </p:sp>
    </p:spTree>
    <p:extLst>
      <p:ext uri="{BB962C8B-B14F-4D97-AF65-F5344CB8AC3E}">
        <p14:creationId xmlns:p14="http://schemas.microsoft.com/office/powerpoint/2010/main" val="355125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438400" y="6657201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Szymanski</a:t>
            </a:r>
            <a:r>
              <a:rPr lang="en-US" sz="1200" dirty="0"/>
              <a:t> M.</a:t>
            </a:r>
            <a:r>
              <a:rPr lang="pl-PL" sz="1200" dirty="0"/>
              <a:t>, Jedrzejewska</a:t>
            </a:r>
            <a:r>
              <a:rPr lang="en-US" sz="1200" dirty="0"/>
              <a:t> H.</a:t>
            </a:r>
            <a:r>
              <a:rPr lang="pl-PL" sz="1200" dirty="0"/>
              <a:t>, Wierzbicki</a:t>
            </a:r>
            <a:r>
              <a:rPr lang="en-US" sz="1200" dirty="0"/>
              <a:t> M.,</a:t>
            </a:r>
            <a:r>
              <a:rPr lang="pl-PL" sz="1200" dirty="0"/>
              <a:t> </a:t>
            </a:r>
            <a:r>
              <a:rPr lang="en-US" sz="1200" i="1" dirty="0"/>
              <a:t>Phys. Chem. Chem. Phys</a:t>
            </a:r>
            <a:r>
              <a:rPr lang="en-US" sz="1200" b="1" i="1" dirty="0"/>
              <a:t>.</a:t>
            </a:r>
            <a:r>
              <a:rPr lang="en-US" sz="1200" dirty="0"/>
              <a:t>, 2017,</a:t>
            </a:r>
            <a:r>
              <a:rPr lang="en-US" sz="1200" b="1" dirty="0"/>
              <a:t>19</a:t>
            </a:r>
            <a:r>
              <a:rPr lang="en-US" sz="1200" dirty="0"/>
              <a:t>, 15676-15680 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15240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Molecular changes during mechanical treatment of</a:t>
            </a:r>
          </a:p>
          <a:p>
            <a:r>
              <a:rPr lang="en-US" sz="1600" dirty="0"/>
              <a:t>synthetic peptide-based capsules can lead to an </a:t>
            </a:r>
            <a:br>
              <a:rPr lang="en-US" sz="1600" dirty="0"/>
            </a:br>
            <a:r>
              <a:rPr lang="en-US" sz="1600" dirty="0"/>
              <a:t>increase of their penetrability, this process is used </a:t>
            </a:r>
            <a:br>
              <a:rPr lang="en-US" sz="1600" dirty="0"/>
            </a:br>
            <a:r>
              <a:rPr lang="en-US" sz="1600" dirty="0"/>
              <a:t>for the formation of encapsulation complexes</a:t>
            </a:r>
          </a:p>
        </p:txBody>
      </p:sp>
      <p:pic>
        <p:nvPicPr>
          <p:cNvPr id="7" name="Picture 2" descr="C:\Users\User\Desktop\DV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72021"/>
            <a:ext cx="4191000" cy="5357379"/>
          </a:xfrm>
          <a:prstGeom prst="rect">
            <a:avLst/>
          </a:prstGeom>
          <a:noFill/>
        </p:spPr>
      </p:pic>
      <p:pic>
        <p:nvPicPr>
          <p:cNvPr id="1027" name="Picture 3" descr="C:\Users\User\Desktop\DS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4949190" cy="2057400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32004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CB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0" y="2971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1600" u="sng" dirty="0"/>
              <a:t>Encapsulation of C</a:t>
            </a:r>
            <a:r>
              <a:rPr lang="en-US" sz="1600" u="sng" baseline="-25000" dirty="0"/>
              <a:t>60</a:t>
            </a:r>
            <a:r>
              <a:rPr lang="en-US" sz="1600" u="sng" dirty="0"/>
              <a:t> occurred</a:t>
            </a:r>
            <a:r>
              <a:rPr lang="en-US" sz="1600" dirty="0"/>
              <a:t>:</a:t>
            </a:r>
          </a:p>
          <a:p>
            <a:pPr marL="342900" indent="-342900"/>
            <a:r>
              <a:rPr lang="en-US" sz="1600" dirty="0"/>
              <a:t>1. During the chemical reaction of the</a:t>
            </a:r>
          </a:p>
          <a:p>
            <a:r>
              <a:rPr lang="en-US" sz="1600" dirty="0"/>
              <a:t>synthesis of capsules in a </a:t>
            </a:r>
            <a:r>
              <a:rPr lang="en-US" sz="1600" dirty="0" err="1"/>
              <a:t>chlorobenzene</a:t>
            </a:r>
            <a:r>
              <a:rPr lang="en-US" sz="1600" dirty="0"/>
              <a:t> solution or </a:t>
            </a:r>
          </a:p>
          <a:p>
            <a:r>
              <a:rPr lang="en-US" sz="1600" dirty="0"/>
              <a:t>2. Upon milling of solid fullerenes with solid capsule </a:t>
            </a:r>
            <a:r>
              <a:rPr lang="en-US" sz="1600" dirty="0" err="1"/>
              <a:t>soln</a:t>
            </a:r>
            <a:r>
              <a:rPr lang="en-US" sz="1600" dirty="0"/>
              <a:t>-(L-1)</a:t>
            </a:r>
            <a:r>
              <a:rPr lang="en-US" sz="1600" baseline="-25000" dirty="0"/>
              <a:t>2</a:t>
            </a:r>
            <a:endParaRPr lang="en-US" sz="1600" dirty="0"/>
          </a:p>
        </p:txBody>
      </p:sp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0" y="228600"/>
            <a:ext cx="8534400" cy="758952"/>
          </a:xfrm>
        </p:spPr>
        <p:txBody>
          <a:bodyPr/>
          <a:lstStyle/>
          <a:p>
            <a:r>
              <a:rPr lang="en-US" dirty="0"/>
              <a:t>Types of host molecule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vd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7195239" cy="1905000"/>
          </a:xfrm>
          <a:prstGeom prst="rect">
            <a:avLst/>
          </a:prstGeom>
          <a:noFill/>
        </p:spPr>
      </p:pic>
      <p:pic>
        <p:nvPicPr>
          <p:cNvPr id="2051" name="Picture 3" descr="C:\Users\User\Desktop\svd k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7315200" cy="227382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163786"/>
            <a:ext cx="5715000" cy="26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52400" y="4572000"/>
            <a:ext cx="3352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400" dirty="0"/>
              <a:t> Close contact between particles at this stage (as in the case of milling two components together) increases the local concentration of guest molecules and favors encapsulation.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286000"/>
            <a:ext cx="850392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Isolation of unstable compounds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Controlled reactions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Drug delivery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Adsorption of liquids to solid state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l-GR" sz="2000" dirty="0"/>
          </a:p>
        </p:txBody>
      </p:sp>
      <p:pic>
        <p:nvPicPr>
          <p:cNvPr id="10245" name="Picture 5" descr="ÎÏÎ¿ÏÎ­Î»ÎµÏÎ¼Î± ÎµÎ¹ÎºÏÎ½Î±Ï Î³Î¹Î± cyclodextr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666" y="4335462"/>
            <a:ext cx="4679334" cy="252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77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228600" y="3048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Encapsulation of </a:t>
            </a:r>
            <a:r>
              <a:rPr lang="en-US" sz="3000" b="1" dirty="0" err="1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cyclobutadiene</a:t>
            </a:r>
            <a:endParaRPr kumimoji="0" lang="el-GR" sz="3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8503920" cy="4572000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1600" i="1" dirty="0"/>
              <a:t>One host molecule provides one discrete molecular inner phase. </a:t>
            </a:r>
          </a:p>
          <a:p>
            <a:pPr>
              <a:buFont typeface="Wingdings" pitchFamily="2" charset="2"/>
              <a:buChar char="§"/>
            </a:pPr>
            <a:endParaRPr lang="en-US" sz="1600" i="1" dirty="0"/>
          </a:p>
          <a:p>
            <a:pPr>
              <a:buFont typeface="Wingdings" pitchFamily="2" charset="2"/>
              <a:buChar char="§"/>
            </a:pPr>
            <a:endParaRPr lang="en-US" sz="1600" i="1" dirty="0"/>
          </a:p>
          <a:p>
            <a:pPr>
              <a:buFont typeface="Wingdings" pitchFamily="2" charset="2"/>
              <a:buChar char="q"/>
            </a:pPr>
            <a:r>
              <a:rPr lang="en-US" sz="1600" u="sng" dirty="0" err="1"/>
              <a:t>Hemicarcerand</a:t>
            </a:r>
            <a:r>
              <a:rPr lang="en-US" sz="1600" u="sng" dirty="0"/>
              <a:t> 1 </a:t>
            </a:r>
            <a:r>
              <a:rPr lang="en-US" sz="1600" dirty="0"/>
              <a:t> allows guest entry and exit at temperatures above 100°C			</a:t>
            </a:r>
          </a:p>
          <a:p>
            <a:pPr>
              <a:buFont typeface="Wingdings" pitchFamily="2" charset="2"/>
              <a:buChar char="§"/>
            </a:pPr>
            <a:endParaRPr lang="en-US" sz="1600" i="1" dirty="0"/>
          </a:p>
          <a:p>
            <a:pPr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8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8086"/>
            <a:ext cx="3475085" cy="4293963"/>
          </a:xfrm>
          <a:prstGeom prst="rect">
            <a:avLst/>
          </a:prstGeom>
        </p:spPr>
      </p:pic>
      <p:pic>
        <p:nvPicPr>
          <p:cNvPr id="9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7" y="3048000"/>
            <a:ext cx="1138973" cy="1251112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3962400" y="66294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Cram, D. J.; Tanner, M. E.; Thomas, R., Angewandte,1991, </a:t>
            </a:r>
            <a:r>
              <a:rPr lang="en-US" sz="1200" b="1" dirty="0"/>
              <a:t>30</a:t>
            </a:r>
            <a:r>
              <a:rPr lang="en-US" sz="1200" dirty="0"/>
              <a:t>,, 1024 - 1027 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0" y="46482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Inside the </a:t>
            </a:r>
            <a:r>
              <a:rPr lang="en-US" sz="1600" b="1" dirty="0"/>
              <a:t>1.(CH)</a:t>
            </a:r>
            <a:r>
              <a:rPr lang="en-US" sz="1600" b="1" baseline="-25000" dirty="0"/>
              <a:t>4</a:t>
            </a:r>
            <a:r>
              <a:rPr lang="en-US" sz="1600" b="1" dirty="0"/>
              <a:t>, </a:t>
            </a:r>
            <a:r>
              <a:rPr lang="en-US" sz="1600" dirty="0"/>
              <a:t>the shell of the host protects the guest (CH)</a:t>
            </a:r>
            <a:r>
              <a:rPr lang="en-US" sz="1600" baseline="-25000" dirty="0"/>
              <a:t>4</a:t>
            </a:r>
            <a:r>
              <a:rPr lang="en-US" sz="1600" dirty="0"/>
              <a:t> from </a:t>
            </a:r>
            <a:r>
              <a:rPr lang="en-US" sz="1600" dirty="0" err="1"/>
              <a:t>dimerization</a:t>
            </a:r>
            <a:r>
              <a:rPr lang="en-US" sz="1600" dirty="0"/>
              <a:t>, and from reactants too large to pass through the portal of 1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 </a:t>
            </a:r>
            <a:r>
              <a:rPr lang="en-US" sz="1600" b="1" dirty="0"/>
              <a:t>1.(CH)</a:t>
            </a:r>
            <a:r>
              <a:rPr lang="en-US" sz="1600" b="1" baseline="-25000" dirty="0"/>
              <a:t>4 </a:t>
            </a:r>
            <a:r>
              <a:rPr lang="en-US" sz="1600" dirty="0"/>
              <a:t>stable at ordinary temperatures.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4800600" y="5486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The synthesis and reactions </a:t>
            </a:r>
            <a:r>
              <a:rPr lang="en-US" sz="1400" dirty="0"/>
              <a:t>of (CH)</a:t>
            </a:r>
            <a:r>
              <a:rPr lang="en-US" sz="1400" baseline="-25000" dirty="0"/>
              <a:t>4</a:t>
            </a:r>
            <a:r>
              <a:rPr lang="en-US" sz="1400" dirty="0"/>
              <a:t>,are</a:t>
            </a:r>
          </a:p>
          <a:p>
            <a:r>
              <a:rPr lang="en-US" sz="1400" dirty="0"/>
              <a:t>the first that have been carried out in the confined </a:t>
            </a:r>
            <a:r>
              <a:rPr lang="en-US" sz="1400" b="1" i="1" dirty="0"/>
              <a:t>inner phase of a </a:t>
            </a:r>
            <a:r>
              <a:rPr lang="en-US" sz="1400" b="1" i="1" dirty="0" err="1"/>
              <a:t>hemicarcerand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Encapsulation of  ruthenium </a:t>
            </a:r>
            <a:r>
              <a:rPr lang="en-US" dirty="0" err="1"/>
              <a:t>metallocene</a:t>
            </a: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-228600" y="1371600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Stabilization of reactive</a:t>
            </a:r>
          </a:p>
          <a:p>
            <a:pPr algn="ctr"/>
            <a:r>
              <a:rPr lang="en-US" sz="1600" i="1" dirty="0" err="1"/>
              <a:t>organometallic</a:t>
            </a:r>
            <a:r>
              <a:rPr lang="en-US" sz="1600" i="1" dirty="0"/>
              <a:t> intermediates</a:t>
            </a:r>
            <a:br>
              <a:rPr lang="en-US" sz="1600" i="1" dirty="0"/>
            </a:br>
            <a:r>
              <a:rPr lang="en-US" sz="1600" i="1" dirty="0"/>
              <a:t> in aqueous solution through</a:t>
            </a:r>
          </a:p>
          <a:p>
            <a:pPr algn="ctr"/>
            <a:r>
              <a:rPr lang="en-US" sz="1600" i="1" dirty="0"/>
              <a:t>molecular encapsulation.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76200" y="2743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The metal atoms are located on the vertices of the tetrahedron and the six </a:t>
            </a:r>
            <a:r>
              <a:rPr lang="en-US" sz="1600" dirty="0" err="1"/>
              <a:t>bis</a:t>
            </a:r>
            <a:r>
              <a:rPr lang="en-US" sz="1600" dirty="0"/>
              <a:t>(</a:t>
            </a:r>
            <a:r>
              <a:rPr lang="en-US" sz="1600" dirty="0" err="1"/>
              <a:t>bidentate</a:t>
            </a:r>
            <a:r>
              <a:rPr lang="en-US" sz="1600" dirty="0"/>
              <a:t>) </a:t>
            </a:r>
            <a:r>
              <a:rPr lang="en-US" sz="1600" dirty="0" err="1"/>
              <a:t>catechol</a:t>
            </a:r>
            <a:r>
              <a:rPr lang="en-US" sz="1600" dirty="0"/>
              <a:t> amide </a:t>
            </a:r>
            <a:r>
              <a:rPr lang="en-US" sz="1600" dirty="0" err="1"/>
              <a:t>ligands</a:t>
            </a:r>
            <a:r>
              <a:rPr lang="en-US" sz="1600" dirty="0"/>
              <a:t> span the edges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0" y="5562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The ruthenium compound decomposes in water within minutes and in organic solutions within hours but encapsulated it survives in water for weeks.</a:t>
            </a:r>
            <a:endParaRPr lang="el-GR" sz="1600" dirty="0"/>
          </a:p>
        </p:txBody>
      </p:sp>
      <p:pic>
        <p:nvPicPr>
          <p:cNvPr id="1028" name="Picture 4" descr="https://upload.wikimedia.org/wikipedia/commons/f/fe/Container_molecule_GA_clus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4343400" cy="4167748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5105400" y="5410200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Guest: [</a:t>
            </a:r>
            <a:r>
              <a:rPr lang="en-US" sz="1400" dirty="0" err="1"/>
              <a:t>CpRu</a:t>
            </a:r>
            <a:r>
              <a:rPr lang="en-US" sz="1400" dirty="0"/>
              <a:t>(cis-1,3,7-octatriene)]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6200" y="3733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Encapsulation by a </a:t>
            </a:r>
            <a:r>
              <a:rPr lang="en-US" sz="1600" dirty="0" err="1"/>
              <a:t>supramolecular</a:t>
            </a:r>
            <a:r>
              <a:rPr lang="en-US" sz="1600" dirty="0"/>
              <a:t> host can stabilize certain intermediates,</a:t>
            </a:r>
          </a:p>
          <a:p>
            <a:r>
              <a:rPr lang="en-US" sz="1600" dirty="0"/>
              <a:t>but stabilization may also be exploited to</a:t>
            </a:r>
          </a:p>
          <a:p>
            <a:r>
              <a:rPr lang="en-US" sz="1600" dirty="0"/>
              <a:t>alter the chemical reactivity and selectivity of the</a:t>
            </a:r>
          </a:p>
          <a:p>
            <a:r>
              <a:rPr lang="en-US" sz="1600" dirty="0"/>
              <a:t>bound guest molecules.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4572000" y="60198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dirty="0"/>
              <a:t>M</a:t>
            </a:r>
            <a:r>
              <a:rPr lang="en-US" sz="1600" baseline="-25000" dirty="0"/>
              <a:t>4</a:t>
            </a:r>
            <a:r>
              <a:rPr lang="en-US" sz="1600" dirty="0"/>
              <a:t>L</a:t>
            </a:r>
            <a:r>
              <a:rPr lang="en-US" sz="1600" baseline="-25000" dirty="0"/>
              <a:t>6</a:t>
            </a:r>
            <a:r>
              <a:rPr lang="en-US" sz="1600" dirty="0"/>
              <a:t> tetrahedral assembly constructed from metal and </a:t>
            </a:r>
            <a:r>
              <a:rPr lang="en-US" sz="1600" dirty="0" err="1"/>
              <a:t>ligand</a:t>
            </a:r>
            <a:r>
              <a:rPr lang="en-US" sz="1600" dirty="0"/>
              <a:t> components.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2656</TotalTime>
  <Words>811</Words>
  <Application>Microsoft Macintosh PowerPoint</Application>
  <PresentationFormat>On-screen Show (4:3)</PresentationFormat>
  <Paragraphs>118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Harlow Solid Italic</vt:lpstr>
      <vt:lpstr>Wingdings</vt:lpstr>
      <vt:lpstr>Wingdings 2</vt:lpstr>
      <vt:lpstr>Δημοτικός</vt:lpstr>
      <vt:lpstr>Molecular encapsulation</vt:lpstr>
      <vt:lpstr>PowerPoint Presentation</vt:lpstr>
      <vt:lpstr>Types of host molecule</vt:lpstr>
      <vt:lpstr>Types of host molecule</vt:lpstr>
      <vt:lpstr>Types of host molecule</vt:lpstr>
      <vt:lpstr>PowerPoint Presentation</vt:lpstr>
      <vt:lpstr>Applications</vt:lpstr>
      <vt:lpstr>PowerPoint Presentation</vt:lpstr>
      <vt:lpstr>Encapsulation of  ruthenium metallocene</vt:lpstr>
      <vt:lpstr>Cyclodextrines controlled drug delivery</vt:lpstr>
      <vt:lpstr>pH responsive assembly.</vt:lpstr>
      <vt:lpstr>Adsorption of liquids to solid state</vt:lpstr>
      <vt:lpstr>Summary </vt:lpstr>
      <vt:lpstr>References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encapsulation</dc:title>
  <dc:creator>User</dc:creator>
  <cp:lastModifiedBy>thanassis g c</cp:lastModifiedBy>
  <cp:revision>35</cp:revision>
  <dcterms:created xsi:type="dcterms:W3CDTF">2018-04-12T22:01:22Z</dcterms:created>
  <dcterms:modified xsi:type="dcterms:W3CDTF">2018-05-07T10:15:52Z</dcterms:modified>
</cp:coreProperties>
</file>